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302" r:id="rId3"/>
    <p:sldId id="616" r:id="rId4"/>
    <p:sldId id="717" r:id="rId5"/>
    <p:sldId id="618" r:id="rId6"/>
    <p:sldId id="735" r:id="rId7"/>
    <p:sldId id="718" r:id="rId8"/>
    <p:sldId id="719" r:id="rId9"/>
    <p:sldId id="617" r:id="rId10"/>
    <p:sldId id="720" r:id="rId11"/>
    <p:sldId id="691" r:id="rId12"/>
    <p:sldId id="740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42" r:id="rId21"/>
    <p:sldId id="741" r:id="rId22"/>
    <p:sldId id="729" r:id="rId23"/>
    <p:sldId id="730" r:id="rId24"/>
    <p:sldId id="731" r:id="rId25"/>
    <p:sldId id="732" r:id="rId26"/>
    <p:sldId id="733" r:id="rId27"/>
    <p:sldId id="734" r:id="rId28"/>
    <p:sldId id="736" r:id="rId29"/>
    <p:sldId id="737" r:id="rId30"/>
    <p:sldId id="738" r:id="rId31"/>
    <p:sldId id="739" r:id="rId32"/>
    <p:sldId id="615" r:id="rId33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3844" autoAdjust="0"/>
  </p:normalViewPr>
  <p:slideViewPr>
    <p:cSldViewPr>
      <p:cViewPr varScale="1">
        <p:scale>
          <a:sx n="114" d="100"/>
          <a:sy n="114" d="100"/>
        </p:scale>
        <p:origin x="13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442"/>
    </p:cViewPr>
  </p:sorterViewPr>
  <p:notesViewPr>
    <p:cSldViewPr>
      <p:cViewPr varScale="1">
        <p:scale>
          <a:sx n="65" d="100"/>
          <a:sy n="65" d="100"/>
        </p:scale>
        <p:origin x="-1670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1373C78-842A-4A0C-99EB-669C0E453087}" type="datetimeFigureOut">
              <a:rPr lang="ko-KR" altLang="en-US" smtClean="0"/>
              <a:pPr/>
              <a:t>2020-11-10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6E6C4BA-6390-4FB0-8DF4-2334C2A239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1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14348" y="1428736"/>
            <a:ext cx="7772400" cy="1470025"/>
          </a:xfrm>
        </p:spPr>
        <p:txBody>
          <a:bodyPr/>
          <a:lstStyle/>
          <a:p>
            <a:r>
              <a:rPr lang="ko-KR" altLang="en-US" dirty="0" err="1"/>
              <a:t>빅데이터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7290" y="371475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F9E9-9030-48CB-B7A9-F5290C775429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928670"/>
            <a:ext cx="9144000" cy="142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5D0E-F8F6-483D-8BE5-A86C44AF0BF1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9057-79FB-43BD-8C6F-ACCA15372E05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72547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142984"/>
            <a:ext cx="8786874" cy="5357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buSzPct val="85000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76240" y="6572272"/>
            <a:ext cx="2133600" cy="285728"/>
          </a:xfrm>
        </p:spPr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72240" y="6572272"/>
            <a:ext cx="2133600" cy="285728"/>
          </a:xfrm>
        </p:spPr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86688" y="0"/>
            <a:ext cx="135731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22E4-49B0-47DC-A72B-C10471475C49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928670"/>
            <a:ext cx="9144000" cy="142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84AC-2749-4FFB-9A56-DA7A37DD7648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DEE6A-809B-4710-953D-4C14A7ADEB14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A5A2-8B99-4478-A25D-D7ED053A73A8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76240" y="6492875"/>
            <a:ext cx="2133600" cy="365125"/>
          </a:xfrm>
        </p:spPr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72240" y="6492875"/>
            <a:ext cx="2133600" cy="365125"/>
          </a:xfrm>
        </p:spPr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7444-B2E5-472C-813B-A22175D0CF0B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12D3-110F-4C97-932E-51D9244C3F6B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214422"/>
            <a:ext cx="8786874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624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4B343-CFC6-4C0A-B027-111FD3310FE0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7224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18"/>
          <p:cNvCxnSpPr>
            <a:cxnSpLocks noChangeShapeType="1"/>
          </p:cNvCxnSpPr>
          <p:nvPr userDrawn="1"/>
        </p:nvCxnSpPr>
        <p:spPr bwMode="auto">
          <a:xfrm>
            <a:off x="0" y="1006932"/>
            <a:ext cx="9144000" cy="1587"/>
          </a:xfrm>
          <a:prstGeom prst="line">
            <a:avLst/>
          </a:prstGeom>
          <a:noFill/>
          <a:ln w="38100" cmpd="thickThin" algn="ctr">
            <a:solidFill>
              <a:srgbClr val="993300"/>
            </a:solidFill>
            <a:round/>
            <a:headEnd/>
            <a:tailEnd/>
          </a:ln>
        </p:spPr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786688" y="0"/>
            <a:ext cx="135731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SzPct val="85000"/>
        <a:buFont typeface="Symbol" pitchFamily="18" charset="2"/>
        <a:buChar char="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SzPct val="85000"/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keh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ellowbrick.com/" TargetMode="External"/><Relationship Id="rId4" Type="http://schemas.openxmlformats.org/officeDocument/2006/relationships/hyperlink" Target="https://seaborn.pydata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s.kakao.co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visualization.github.io/folium/" TargetMode="External"/><Relationship Id="rId2" Type="http://schemas.openxmlformats.org/officeDocument/2006/relationships/hyperlink" Target="https://python-visualization.github.io/folium/quickstart.html#Getting-Starte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7992888" cy="208823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dirty="0"/>
              <a:t>데이터 기사화 고급</a:t>
            </a:r>
            <a:br>
              <a:rPr lang="en-US" altLang="ko-KR" dirty="0"/>
            </a:br>
            <a:r>
              <a:rPr lang="en-US" altLang="ko-KR" dirty="0" err="1"/>
              <a:t>Folium&amp;Yellowbrick</a:t>
            </a:r>
            <a:r>
              <a:rPr lang="ko-KR" altLang="en-US" dirty="0"/>
              <a:t>소개</a:t>
            </a:r>
            <a:endParaRPr lang="ko-KR" altLang="en-US" sz="40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331640" y="4365104"/>
            <a:ext cx="6400800" cy="17526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5"/>
    </mc:Choice>
    <mc:Fallback xmlns="">
      <p:transition spd="slow" advTm="107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Circle </a:t>
            </a:r>
            <a:r>
              <a:rPr lang="ko-KR" altLang="en-US" dirty="0"/>
              <a:t>마커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94D63F-8FFB-4395-854D-658170308F85}"/>
              </a:ext>
            </a:extLst>
          </p:cNvPr>
          <p:cNvCxnSpPr/>
          <p:nvPr/>
        </p:nvCxnSpPr>
        <p:spPr>
          <a:xfrm flipH="1" flipV="1">
            <a:off x="5364088" y="3616450"/>
            <a:ext cx="172819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C7F4F-A767-4E40-BD0C-710F5CB7D5D7}"/>
              </a:ext>
            </a:extLst>
          </p:cNvPr>
          <p:cNvSpPr/>
          <p:nvPr/>
        </p:nvSpPr>
        <p:spPr>
          <a:xfrm>
            <a:off x="576064" y="2449919"/>
            <a:ext cx="7452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map_osm</a:t>
            </a:r>
            <a:r>
              <a:rPr lang="ko-KR" altLang="en-US" dirty="0"/>
              <a:t> = </a:t>
            </a:r>
            <a:r>
              <a:rPr lang="ko-KR" altLang="en-US" dirty="0" err="1"/>
              <a:t>folium.Map</a:t>
            </a:r>
            <a:r>
              <a:rPr lang="ko-KR" altLang="en-US" dirty="0"/>
              <a:t>(</a:t>
            </a:r>
            <a:r>
              <a:rPr lang="ko-KR" altLang="en-US" dirty="0" err="1"/>
              <a:t>location</a:t>
            </a:r>
            <a:r>
              <a:rPr lang="ko-KR" altLang="en-US" dirty="0"/>
              <a:t>=[37.566647, 126.978426], </a:t>
            </a:r>
            <a:r>
              <a:rPr lang="ko-KR" altLang="en-US" dirty="0" err="1"/>
              <a:t>zoom_start</a:t>
            </a:r>
            <a:r>
              <a:rPr lang="ko-KR" altLang="en-US" dirty="0"/>
              <a:t>=17)</a:t>
            </a:r>
          </a:p>
          <a:p>
            <a:r>
              <a:rPr lang="ko-KR" altLang="en-US" dirty="0" err="1"/>
              <a:t>marker</a:t>
            </a:r>
            <a:r>
              <a:rPr lang="ko-KR" altLang="en-US" dirty="0"/>
              <a:t> = </a:t>
            </a:r>
            <a:r>
              <a:rPr lang="ko-KR" altLang="en-US" dirty="0" err="1"/>
              <a:t>folium</a:t>
            </a:r>
            <a:r>
              <a:rPr lang="ko-KR" altLang="en-US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Circle</a:t>
            </a:r>
            <a:r>
              <a:rPr lang="ko-KR" altLang="en-US" dirty="0" err="1">
                <a:solidFill>
                  <a:srgbClr val="FF0000"/>
                </a:solidFill>
              </a:rPr>
              <a:t>Marker</a:t>
            </a:r>
            <a:r>
              <a:rPr lang="ko-KR" altLang="en-US" dirty="0"/>
              <a:t>([37.566647,126.978426], 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popup</a:t>
            </a:r>
            <a:r>
              <a:rPr lang="ko-KR" altLang="en-US" dirty="0"/>
              <a:t>='서울특별시청', </a:t>
            </a:r>
            <a:r>
              <a:rPr lang="ko-KR" altLang="en-US" dirty="0" err="1"/>
              <a:t>radius</a:t>
            </a:r>
            <a:r>
              <a:rPr lang="ko-KR" altLang="en-US" dirty="0"/>
              <a:t>=30,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red</a:t>
            </a:r>
            <a:r>
              <a:rPr lang="ko-KR" altLang="en-US" dirty="0"/>
              <a:t>", </a:t>
            </a:r>
            <a:r>
              <a:rPr lang="ko-KR" altLang="en-US" dirty="0" err="1"/>
              <a:t>fill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marker.add_to</a:t>
            </a:r>
            <a:r>
              <a:rPr lang="ko-KR" altLang="en-US" dirty="0"/>
              <a:t>(</a:t>
            </a:r>
            <a:r>
              <a:rPr lang="ko-KR" altLang="en-US" dirty="0" err="1"/>
              <a:t>map_osm</a:t>
            </a:r>
            <a:r>
              <a:rPr lang="ko-KR" altLang="en-US" dirty="0"/>
              <a:t>) </a:t>
            </a:r>
          </a:p>
          <a:p>
            <a:r>
              <a:rPr lang="ko-KR" altLang="en-US" dirty="0" err="1"/>
              <a:t>map_osm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71194-1B14-4111-894A-C16008E59C68}"/>
              </a:ext>
            </a:extLst>
          </p:cNvPr>
          <p:cNvSpPr txBox="1"/>
          <p:nvPr/>
        </p:nvSpPr>
        <p:spPr>
          <a:xfrm>
            <a:off x="5289861" y="4758243"/>
            <a:ext cx="371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radius: circle</a:t>
            </a:r>
            <a:r>
              <a:rPr lang="ko-KR" altLang="en-US" dirty="0"/>
              <a:t>의 크기를 제어하는 </a:t>
            </a:r>
            <a:r>
              <a:rPr lang="ko-KR" altLang="en-US" dirty="0" err="1"/>
              <a:t>실수값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A207-3377-4B46-A450-ACFB922E7F82}"/>
              </a:ext>
            </a:extLst>
          </p:cNvPr>
          <p:cNvSpPr txBox="1"/>
          <p:nvPr/>
        </p:nvSpPr>
        <p:spPr>
          <a:xfrm>
            <a:off x="822576" y="5716442"/>
            <a:ext cx="74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fill: Boolean indicating whether or not to color in circle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23FABF-3D53-4692-99B4-23DD69C1508B}"/>
              </a:ext>
            </a:extLst>
          </p:cNvPr>
          <p:cNvCxnSpPr>
            <a:cxnSpLocks/>
          </p:cNvCxnSpPr>
          <p:nvPr/>
        </p:nvCxnSpPr>
        <p:spPr>
          <a:xfrm flipV="1">
            <a:off x="3635896" y="3834057"/>
            <a:ext cx="360040" cy="19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3601ADA-2486-40F4-90E6-3E204333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59" y="1180190"/>
            <a:ext cx="2013859" cy="18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1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033B7-E694-6740-AE3F-09B7A7CC9612}"/>
              </a:ext>
            </a:extLst>
          </p:cNvPr>
          <p:cNvSpPr txBox="1"/>
          <p:nvPr/>
        </p:nvSpPr>
        <p:spPr>
          <a:xfrm>
            <a:off x="1239630" y="0"/>
            <a:ext cx="66465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Map – Add Circle Marker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BF0B4B-D8B4-4810-9C79-A22FCF316442}"/>
              </a:ext>
            </a:extLst>
          </p:cNvPr>
          <p:cNvSpPr/>
          <p:nvPr/>
        </p:nvSpPr>
        <p:spPr>
          <a:xfrm>
            <a:off x="307975" y="1484784"/>
            <a:ext cx="68945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map_osm</a:t>
            </a:r>
            <a:r>
              <a:rPr lang="ko-KR" altLang="en-US" dirty="0"/>
              <a:t> = </a:t>
            </a:r>
            <a:r>
              <a:rPr lang="ko-KR" altLang="en-US" dirty="0" err="1"/>
              <a:t>folium.Map</a:t>
            </a:r>
            <a:r>
              <a:rPr lang="ko-KR" altLang="en-US" dirty="0"/>
              <a:t>(</a:t>
            </a:r>
            <a:r>
              <a:rPr lang="ko-KR" altLang="en-US" dirty="0" err="1"/>
              <a:t>location</a:t>
            </a:r>
            <a:r>
              <a:rPr lang="ko-KR" altLang="en-US" dirty="0"/>
              <a:t>=[37.566647, 126.978426], </a:t>
            </a:r>
            <a:r>
              <a:rPr lang="ko-KR" altLang="en-US" dirty="0" err="1"/>
              <a:t>zoom_start</a:t>
            </a:r>
            <a:r>
              <a:rPr lang="ko-KR" altLang="en-US" dirty="0"/>
              <a:t>=17)</a:t>
            </a:r>
          </a:p>
          <a:p>
            <a:r>
              <a:rPr lang="ko-KR" altLang="en-US" dirty="0" err="1"/>
              <a:t>marker</a:t>
            </a:r>
            <a:r>
              <a:rPr lang="ko-KR" altLang="en-US" dirty="0"/>
              <a:t> = </a:t>
            </a:r>
            <a:r>
              <a:rPr lang="ko-KR" altLang="en-US" dirty="0" err="1"/>
              <a:t>folium.CircleMarker</a:t>
            </a:r>
            <a:r>
              <a:rPr lang="ko-KR" altLang="en-US" dirty="0"/>
              <a:t>([37.566647,126.978426], 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popup</a:t>
            </a:r>
            <a:r>
              <a:rPr lang="ko-KR" altLang="en-US" dirty="0"/>
              <a:t>='서울특별시청', </a:t>
            </a:r>
            <a:r>
              <a:rPr lang="ko-KR" altLang="en-US" dirty="0" err="1"/>
              <a:t>radius</a:t>
            </a:r>
            <a:r>
              <a:rPr lang="ko-KR" altLang="en-US" dirty="0"/>
              <a:t>=20,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red</a:t>
            </a:r>
            <a:r>
              <a:rPr lang="ko-KR" altLang="en-US" dirty="0"/>
              <a:t>", </a:t>
            </a:r>
            <a:r>
              <a:rPr lang="ko-KR" altLang="en-US" dirty="0" err="1"/>
              <a:t>fill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marker.add_to</a:t>
            </a:r>
            <a:r>
              <a:rPr lang="ko-KR" altLang="en-US" dirty="0"/>
              <a:t>(</a:t>
            </a:r>
            <a:r>
              <a:rPr lang="ko-KR" altLang="en-US" dirty="0" err="1"/>
              <a:t>map_osm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marker</a:t>
            </a:r>
            <a:r>
              <a:rPr lang="ko-KR" altLang="en-US" dirty="0"/>
              <a:t> = </a:t>
            </a:r>
            <a:r>
              <a:rPr lang="ko-KR" altLang="en-US" dirty="0" err="1"/>
              <a:t>folium.CircleMarker</a:t>
            </a:r>
            <a:r>
              <a:rPr lang="ko-KR" altLang="en-US" dirty="0"/>
              <a:t>([37.5740381,126.9745863], 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popup</a:t>
            </a:r>
            <a:r>
              <a:rPr lang="ko-KR" altLang="en-US" dirty="0"/>
              <a:t>='광화문', </a:t>
            </a:r>
            <a:r>
              <a:rPr lang="ko-KR" altLang="en-US" dirty="0" err="1"/>
              <a:t>radius</a:t>
            </a:r>
            <a:r>
              <a:rPr lang="ko-KR" altLang="en-US" dirty="0"/>
              <a:t>=20,</a:t>
            </a:r>
          </a:p>
          <a:p>
            <a:r>
              <a:rPr lang="ko-KR" altLang="en-US" dirty="0"/>
              <a:t>                      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blue</a:t>
            </a:r>
            <a:r>
              <a:rPr lang="ko-KR" altLang="en-US" dirty="0"/>
              <a:t>", </a:t>
            </a:r>
            <a:r>
              <a:rPr lang="ko-KR" altLang="en-US" dirty="0" err="1"/>
              <a:t>fill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marker.add_to</a:t>
            </a:r>
            <a:r>
              <a:rPr lang="ko-KR" altLang="en-US" dirty="0"/>
              <a:t>(</a:t>
            </a:r>
            <a:r>
              <a:rPr lang="ko-KR" altLang="en-US" dirty="0" err="1"/>
              <a:t>map_osm</a:t>
            </a:r>
            <a:r>
              <a:rPr lang="ko-KR" altLang="en-US" dirty="0"/>
              <a:t>) </a:t>
            </a:r>
          </a:p>
          <a:p>
            <a:r>
              <a:rPr lang="ko-KR" altLang="en-US" dirty="0" err="1"/>
              <a:t>map_osm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029F352-9414-4FA2-B08C-87BE695B164B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두개 </a:t>
            </a:r>
            <a:r>
              <a:rPr lang="en-US" altLang="ko-KR" dirty="0"/>
              <a:t>Circle </a:t>
            </a:r>
            <a:r>
              <a:rPr lang="ko-KR" altLang="en-US" dirty="0"/>
              <a:t>마커 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BE978-DB9D-454B-906B-2FE64184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28" y="4083202"/>
            <a:ext cx="3400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BC847-FABC-44ED-8FDC-EB2FDEB2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AB19D6-9EB7-4430-B90C-38141BA1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AC3D6-784D-4DC9-BD91-FEDA17190483}"/>
              </a:ext>
            </a:extLst>
          </p:cNvPr>
          <p:cNvSpPr/>
          <p:nvPr/>
        </p:nvSpPr>
        <p:spPr>
          <a:xfrm>
            <a:off x="107504" y="188640"/>
            <a:ext cx="8598336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C7832"/>
                </a:solidFill>
                <a:latin typeface="Menlo"/>
              </a:rPr>
              <a:t>import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folium m =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folium.Map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 location=[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36.5053542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127.7043419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],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zoom_start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=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8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) lotto = [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담배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37.62585944357624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127.01847823823798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화곡본마트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37.54248103738589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126.84414659211494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용꿈돼지꿈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37.5447438346992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126.95223862043447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일이오마켓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37.47943673430032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126.98346178441342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여명슈퍼마켓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37.61432815661055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127.0415039221072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"5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가로또레드탑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37.570756251987575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127.00235901546226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복권세상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35.91885025656432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128.55034430109828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복권전문점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37.50384327747725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126.71513104367074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인현동지하가판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37.47627910055104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126.63147671205866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 err="1">
                <a:solidFill>
                  <a:srgbClr val="6A8759"/>
                </a:solidFill>
                <a:latin typeface="Menlo"/>
              </a:rPr>
              <a:t>store"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 err="1">
                <a:solidFill>
                  <a:srgbClr val="6A8759"/>
                </a:solidFill>
                <a:latin typeface="Menlo"/>
              </a:rPr>
              <a:t>"CU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(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광주서동점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)"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35.14814807640179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126.90555219336346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지산로또방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35.148338888178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126.93203920504686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천사로또방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37.63618838692431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127.21107884503209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오렌지통신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37.42889361993242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127.10232604117991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여수복권방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37.418353650942116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127.12640523182601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둘리복권방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37.34532813934063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126.73627994929885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금성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24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시편의점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37.84401249737699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127.06236893072152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"GS25(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청주주은점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)"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36.60987111587086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127.49134026856717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장미슈퍼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36.276304155315685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126.90940713047799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장미슈퍼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36.276304155315685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126.90940713047799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>
                <a:solidFill>
                  <a:srgbClr val="6A8759"/>
                </a:solidFill>
                <a:latin typeface="Menlo"/>
              </a:rPr>
              <a:t>아이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24(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수송점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)"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35.970108052787594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126.7189421934312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]}, {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"store"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ko-KR" altLang="en-US" dirty="0" err="1">
                <a:solidFill>
                  <a:srgbClr val="6A8759"/>
                </a:solidFill>
                <a:latin typeface="Menlo"/>
              </a:rPr>
              <a:t>탑로또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"loc"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:[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34.87844231008963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,</a:t>
            </a:r>
            <a:r>
              <a:rPr lang="en-US" altLang="ko-KR" dirty="0">
                <a:solidFill>
                  <a:srgbClr val="6897BB"/>
                </a:solidFill>
                <a:latin typeface="Menlo"/>
              </a:rPr>
              <a:t>128.62803523643754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]} ] </a:t>
            </a:r>
            <a:r>
              <a:rPr lang="en-US" altLang="ko-KR" dirty="0">
                <a:solidFill>
                  <a:srgbClr val="CC7832"/>
                </a:solidFill>
                <a:latin typeface="Menlo"/>
              </a:rPr>
              <a:t>from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folium.plugins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>
                <a:solidFill>
                  <a:srgbClr val="CC7832"/>
                </a:solidFill>
                <a:latin typeface="Menlo"/>
              </a:rPr>
              <a:t>import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MarkerCluster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marker_cluster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=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MarkerCluster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().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add_to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(m) </a:t>
            </a:r>
            <a:r>
              <a:rPr lang="en-US" altLang="ko-KR" dirty="0">
                <a:solidFill>
                  <a:srgbClr val="CC7832"/>
                </a:solidFill>
                <a:latin typeface="Menlo"/>
              </a:rPr>
              <a:t>for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i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</a:t>
            </a:r>
            <a:r>
              <a:rPr lang="en-US" altLang="ko-KR" dirty="0">
                <a:solidFill>
                  <a:srgbClr val="CC7832"/>
                </a:solidFill>
                <a:latin typeface="Menlo"/>
              </a:rPr>
              <a:t>in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 range(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len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(lotto)):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folium.Marker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 location=lotto[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i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][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'loc'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], popup=lotto[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i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][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'store'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], icon=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folium.Icon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(color=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'</a:t>
            </a:r>
            <a:r>
              <a:rPr lang="en-US" altLang="ko-KR" dirty="0" err="1">
                <a:solidFill>
                  <a:srgbClr val="6A8759"/>
                </a:solidFill>
                <a:latin typeface="Menlo"/>
              </a:rPr>
              <a:t>red'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,icon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=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'ok'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), ).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add_to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marker_cluster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) </a:t>
            </a:r>
            <a:r>
              <a:rPr lang="en-US" altLang="ko-KR" dirty="0" err="1">
                <a:solidFill>
                  <a:srgbClr val="A9B7C6"/>
                </a:solidFill>
                <a:latin typeface="Menlo"/>
              </a:rPr>
              <a:t>m.save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(</a:t>
            </a:r>
            <a:r>
              <a:rPr lang="en-US" altLang="ko-KR" dirty="0">
                <a:solidFill>
                  <a:srgbClr val="6A8759"/>
                </a:solidFill>
                <a:latin typeface="Menlo"/>
              </a:rPr>
              <a:t>'map.html'</a:t>
            </a:r>
            <a:r>
              <a:rPr lang="en-US" altLang="ko-KR" dirty="0">
                <a:solidFill>
                  <a:srgbClr val="A9B7C6"/>
                </a:solidFill>
                <a:latin typeface="Menlo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00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9F934B-460F-4EDC-B1D5-972633A6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B03024-90CD-4BDA-8509-308947A9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362B930-1D23-4517-BC1E-A4E8F7D26478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위치 정보 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D0531-5240-4338-9DD0-48D583BB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18" y="1189138"/>
            <a:ext cx="5448300" cy="5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1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033B7-E694-6740-AE3F-09B7A7CC9612}"/>
              </a:ext>
            </a:extLst>
          </p:cNvPr>
          <p:cNvSpPr txBox="1"/>
          <p:nvPr/>
        </p:nvSpPr>
        <p:spPr>
          <a:xfrm>
            <a:off x="1239630" y="0"/>
            <a:ext cx="66465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Map – Add Circle Marker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BF0B4B-D8B4-4810-9C79-A22FCF316442}"/>
              </a:ext>
            </a:extLst>
          </p:cNvPr>
          <p:cNvSpPr/>
          <p:nvPr/>
        </p:nvSpPr>
        <p:spPr>
          <a:xfrm>
            <a:off x="307975" y="1305341"/>
            <a:ext cx="6894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(location=[36.514734,127.242779], </a:t>
            </a:r>
            <a:r>
              <a:rPr lang="en-US" altLang="ko-KR" dirty="0" err="1"/>
              <a:t>zoom_start</a:t>
            </a:r>
            <a:r>
              <a:rPr lang="en-US" altLang="ko-KR" dirty="0"/>
              <a:t>=17)</a:t>
            </a:r>
          </a:p>
          <a:p>
            <a:r>
              <a:rPr lang="en-US" altLang="ko-KR" dirty="0" err="1"/>
              <a:t>num_offices</a:t>
            </a:r>
            <a:r>
              <a:rPr lang="en-US" altLang="ko-KR" dirty="0"/>
              <a:t> = </a:t>
            </a:r>
            <a:r>
              <a:rPr lang="en-US" altLang="ko-KR" dirty="0" err="1"/>
              <a:t>office_pos.shape</a:t>
            </a:r>
            <a:r>
              <a:rPr lang="en-US" altLang="ko-KR" dirty="0"/>
              <a:t>[0]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num_offices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lat</a:t>
            </a:r>
            <a:r>
              <a:rPr lang="en-US" altLang="ko-KR" dirty="0"/>
              <a:t> = </a:t>
            </a:r>
            <a:r>
              <a:rPr lang="en-US" altLang="ko-KR" dirty="0" err="1"/>
              <a:t>office_pos.lat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lon</a:t>
            </a:r>
            <a:r>
              <a:rPr lang="en-US" altLang="ko-KR" dirty="0"/>
              <a:t> = </a:t>
            </a:r>
            <a:r>
              <a:rPr lang="en-US" altLang="ko-KR" dirty="0" err="1"/>
              <a:t>office_pos.lon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name = </a:t>
            </a:r>
            <a:r>
              <a:rPr lang="en-US" altLang="ko-KR" dirty="0" err="1"/>
              <a:t>office_pos.office_name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029F352-9414-4FA2-B08C-87BE695B164B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다중 마커 추가하기</a:t>
            </a:r>
          </a:p>
        </p:txBody>
      </p:sp>
    </p:spTree>
    <p:extLst>
      <p:ext uri="{BB962C8B-B14F-4D97-AF65-F5344CB8AC3E}">
        <p14:creationId xmlns:p14="http://schemas.microsoft.com/office/powerpoint/2010/main" val="266222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033B7-E694-6740-AE3F-09B7A7CC9612}"/>
              </a:ext>
            </a:extLst>
          </p:cNvPr>
          <p:cNvSpPr txBox="1"/>
          <p:nvPr/>
        </p:nvSpPr>
        <p:spPr>
          <a:xfrm>
            <a:off x="1239630" y="0"/>
            <a:ext cx="66465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Map – Add Circle Marker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BF0B4B-D8B4-4810-9C79-A22FCF316442}"/>
              </a:ext>
            </a:extLst>
          </p:cNvPr>
          <p:cNvSpPr/>
          <p:nvPr/>
        </p:nvSpPr>
        <p:spPr>
          <a:xfrm>
            <a:off x="307975" y="1305341"/>
            <a:ext cx="6894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(location=[36.514734,127.242779], </a:t>
            </a:r>
            <a:r>
              <a:rPr lang="en-US" altLang="ko-KR" dirty="0" err="1"/>
              <a:t>zoom_start</a:t>
            </a:r>
            <a:r>
              <a:rPr lang="en-US" altLang="ko-KR" dirty="0"/>
              <a:t>=17)</a:t>
            </a:r>
          </a:p>
          <a:p>
            <a:r>
              <a:rPr lang="en-US" altLang="ko-KR" dirty="0" err="1"/>
              <a:t>num_offices</a:t>
            </a:r>
            <a:r>
              <a:rPr lang="en-US" altLang="ko-KR" dirty="0"/>
              <a:t> = </a:t>
            </a:r>
            <a:r>
              <a:rPr lang="en-US" altLang="ko-KR" dirty="0" err="1"/>
              <a:t>office_pos.shape</a:t>
            </a:r>
            <a:r>
              <a:rPr lang="en-US" altLang="ko-KR" dirty="0"/>
              <a:t>[0]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num_offices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lat</a:t>
            </a:r>
            <a:r>
              <a:rPr lang="en-US" altLang="ko-KR" dirty="0"/>
              <a:t> = </a:t>
            </a:r>
            <a:r>
              <a:rPr lang="en-US" altLang="ko-KR" dirty="0" err="1"/>
              <a:t>office_pos.lat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lon</a:t>
            </a:r>
            <a:r>
              <a:rPr lang="en-US" altLang="ko-KR" dirty="0"/>
              <a:t> = </a:t>
            </a:r>
            <a:r>
              <a:rPr lang="en-US" altLang="ko-KR" dirty="0" err="1"/>
              <a:t>office_pos.lon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name = </a:t>
            </a:r>
            <a:r>
              <a:rPr lang="en-US" altLang="ko-KR" dirty="0" err="1"/>
              <a:t>office_pos.office_name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folium.CircleMarker</a:t>
            </a:r>
            <a:r>
              <a:rPr lang="en-US" altLang="ko-KR" dirty="0"/>
              <a:t>(location=[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lon</a:t>
            </a:r>
            <a:r>
              <a:rPr lang="en-US" altLang="ko-KR" dirty="0"/>
              <a:t>], </a:t>
            </a:r>
          </a:p>
          <a:p>
            <a:r>
              <a:rPr lang="en-US" altLang="ko-KR" dirty="0"/>
              <a:t>                       popup=name, radius=20,</a:t>
            </a:r>
          </a:p>
          <a:p>
            <a:r>
              <a:rPr lang="en-US" altLang="ko-KR" dirty="0"/>
              <a:t>                       color="blue", fill=True).</a:t>
            </a:r>
            <a:r>
              <a:rPr lang="en-US" altLang="ko-KR" dirty="0" err="1"/>
              <a:t>add_to</a:t>
            </a:r>
            <a:r>
              <a:rPr lang="en-US" altLang="ko-KR" dirty="0"/>
              <a:t>(</a:t>
            </a:r>
            <a:r>
              <a:rPr lang="en-US" altLang="ko-KR" dirty="0" err="1"/>
              <a:t>map_osm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029F352-9414-4FA2-B08C-87BE695B164B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다중 마커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50E39E-66E4-4214-8BB3-37257394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31" y="4721661"/>
            <a:ext cx="2638425" cy="19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033B7-E694-6740-AE3F-09B7A7CC9612}"/>
              </a:ext>
            </a:extLst>
          </p:cNvPr>
          <p:cNvSpPr txBox="1"/>
          <p:nvPr/>
        </p:nvSpPr>
        <p:spPr>
          <a:xfrm>
            <a:off x="1239630" y="0"/>
            <a:ext cx="66465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Map – Add Circle Marker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029F352-9414-4FA2-B08C-87BE695B164B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컬러 맵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97E6AC-B2E4-47AC-AAB7-0574B312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69818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64CF49-85F0-44ED-A40D-CEEDF445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3AF2E5-7373-4EE6-91FA-FA2C79D7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67F7A7-2530-4BDF-AC2E-B81AFE0F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268760"/>
            <a:ext cx="6848475" cy="49149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D6FFDA4-AA99-45B9-9F10-2D26B6F4BC86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컬러 맵 추가하기</a:t>
            </a:r>
          </a:p>
        </p:txBody>
      </p:sp>
    </p:spTree>
    <p:extLst>
      <p:ext uri="{BB962C8B-B14F-4D97-AF65-F5344CB8AC3E}">
        <p14:creationId xmlns:p14="http://schemas.microsoft.com/office/powerpoint/2010/main" val="330856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F5AC08-368F-4343-9BB8-376B4073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3353A7-0626-4900-A66F-9E3761EA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61599-2512-401F-9BC2-641EE53A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61" y="1047527"/>
            <a:ext cx="7200900" cy="562791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A7AA5F5-3836-4263-8A9E-A27C77C19A60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컬러 맵 추가하기</a:t>
            </a:r>
          </a:p>
        </p:txBody>
      </p:sp>
    </p:spTree>
    <p:extLst>
      <p:ext uri="{BB962C8B-B14F-4D97-AF65-F5344CB8AC3E}">
        <p14:creationId xmlns:p14="http://schemas.microsoft.com/office/powerpoint/2010/main" val="34193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255BFF-F70E-48EF-9EE9-F5F33122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39948E-B3AC-45E6-A8FC-88FAA412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B3438-5D6B-4AF6-A18B-D25BB176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268760"/>
            <a:ext cx="5829300" cy="5041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51A447E-52FD-41A2-8C83-C960F7D50DD8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컬러 맵 기반 지도 그리기</a:t>
            </a:r>
          </a:p>
        </p:txBody>
      </p:sp>
    </p:spTree>
    <p:extLst>
      <p:ext uri="{BB962C8B-B14F-4D97-AF65-F5344CB8AC3E}">
        <p14:creationId xmlns:p14="http://schemas.microsoft.com/office/powerpoint/2010/main" val="17953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시각화 고급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kern="0" dirty="0" err="1">
                <a:solidFill>
                  <a:srgbClr val="0000FF"/>
                </a:solidFill>
                <a:latin typeface="신명 신신명조"/>
              </a:rPr>
              <a:t>Plotly</a:t>
            </a:r>
            <a:endParaRPr lang="en-US" altLang="ko-KR" kern="0" dirty="0">
              <a:solidFill>
                <a:srgbClr val="0000FF"/>
              </a:solidFill>
              <a:latin typeface="신명 신신명조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https://plotly.com/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Matplotlib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Bokeh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https://docs.bokeh.org/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Seaborn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https://seaborn.pydata.org/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err="1">
                <a:solidFill>
                  <a:srgbClr val="FF0000"/>
                </a:solidFill>
              </a:rPr>
              <a:t>Yellowbrick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5"/>
              </a:rPr>
              <a:t>https://www.yellowbrick.com/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Folium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https://python-visualization.github.io/folium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0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0"/>
    </mc:Choice>
    <mc:Fallback xmlns="">
      <p:transition spd="slow" advTm="249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E65EF-D156-4A71-B019-E4C3BFA6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302042-BDB1-41A9-B84A-9CE3F502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AD37B7B-150B-457E-B9C0-B970490E8C37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JSON</a:t>
            </a:r>
            <a:r>
              <a:rPr lang="ko-KR" altLang="en-US" dirty="0"/>
              <a:t> 파일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2E8D2-178B-489C-BC2C-9265F4EAA801}"/>
              </a:ext>
            </a:extLst>
          </p:cNvPr>
          <p:cNvSpPr/>
          <p:nvPr/>
        </p:nvSpPr>
        <p:spPr>
          <a:xfrm>
            <a:off x="258920" y="1308652"/>
            <a:ext cx="85689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{"</a:t>
            </a:r>
            <a:r>
              <a:rPr lang="ko-KR" altLang="en-US" dirty="0" err="1"/>
              <a:t>type</a:t>
            </a:r>
            <a:r>
              <a:rPr lang="ko-KR" altLang="en-US" dirty="0"/>
              <a:t>":"</a:t>
            </a:r>
            <a:r>
              <a:rPr lang="ko-KR" altLang="en-US" dirty="0" err="1"/>
              <a:t>FeatureCollection</a:t>
            </a:r>
            <a:r>
              <a:rPr lang="ko-KR" altLang="en-US" dirty="0"/>
              <a:t>","</a:t>
            </a:r>
            <a:r>
              <a:rPr lang="ko-KR" altLang="en-US" dirty="0" err="1"/>
              <a:t>features</a:t>
            </a:r>
            <a:r>
              <a:rPr lang="ko-KR" altLang="en-US" dirty="0"/>
              <a:t>":[{"</a:t>
            </a:r>
            <a:r>
              <a:rPr lang="ko-KR" altLang="en-US" dirty="0" err="1"/>
              <a:t>type</a:t>
            </a:r>
            <a:r>
              <a:rPr lang="ko-KR" altLang="en-US" dirty="0"/>
              <a:t>":"</a:t>
            </a:r>
            <a:r>
              <a:rPr lang="ko-KR" altLang="en-US" dirty="0" err="1"/>
              <a:t>Feature</a:t>
            </a:r>
            <a:r>
              <a:rPr lang="ko-KR" altLang="en-US" dirty="0"/>
              <a:t>","</a:t>
            </a:r>
            <a:r>
              <a:rPr lang="ko-KR" altLang="en-US" dirty="0" err="1"/>
              <a:t>properties</a:t>
            </a:r>
            <a:r>
              <a:rPr lang="ko-KR" altLang="en-US" dirty="0"/>
              <a:t>":{"code":"39","name":"제주특별자치도","name_eng":"Jeju-do","base_year":"2013"},"</a:t>
            </a:r>
            <a:r>
              <a:rPr lang="ko-KR" altLang="en-US" dirty="0" err="1"/>
              <a:t>geometry</a:t>
            </a:r>
            <a:r>
              <a:rPr lang="ko-KR" altLang="en-US" dirty="0"/>
              <a:t>":{"</a:t>
            </a:r>
            <a:r>
              <a:rPr lang="ko-KR" altLang="en-US" dirty="0" err="1"/>
              <a:t>type</a:t>
            </a:r>
            <a:r>
              <a:rPr lang="ko-KR" altLang="en-US" dirty="0"/>
              <a:t>":"</a:t>
            </a:r>
            <a:r>
              <a:rPr lang="ko-KR" altLang="en-US" dirty="0" err="1"/>
              <a:t>MultiPolygon</a:t>
            </a:r>
            <a:r>
              <a:rPr lang="ko-KR" altLang="en-US" dirty="0"/>
              <a:t>","</a:t>
            </a:r>
            <a:r>
              <a:rPr lang="ko-KR" altLang="en-US" dirty="0" err="1"/>
              <a:t>coordinates</a:t>
            </a:r>
            <a:r>
              <a:rPr lang="ko-KR" altLang="en-US" dirty="0"/>
              <a:t>":[[[[126.95749379078595,33.52245641407977],[126.97319896844937,33.49875407762396],[126.96872405188999,33.48622329800168],[126.94954584505405,33.489544759407586],[126.94279608185538,33.50103054305068],[126.95749379078595,33.52245641407977]]],[[[126.7825845509244,33.56393550760943],[126.8018582544952,33.55370235630926],[126.82997198813513,33.556850838139745],[126.8331417008612,33.543008206660225],[126.85956040109559,33.523745962792475],[126.87389326757639,33.528409852451844],[126.90448695242354,33.52306487302841],[126.91799070614931,33.49833730982538],[126.90673163147841,33.48381434309957],[126.91451306459106,33.46996423357717],[126.93834260745915,33.47055272719846],[126.94220969441905,33.459025579395615],[126.92858555273448,33.4491472596985],[126.91017277433778,33.40261068722996],[126.90919306804297,33.38792556762759],[126.89301691675155,33.3836055817056],[126.8753588258309,33.36822409289375],[126.87055011623951,33.349751598527895],[126.84671810773915,33.33005904395919],[126.85138930298508,33.322330915913305],[126.8380596329972,33.30541883093071],[126.81058128763874,33.29810905769377 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8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E65EF-D156-4A71-B019-E4C3BFA6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302042-BDB1-41A9-B84A-9CE3F502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AD37B7B-150B-457E-B9C0-B970490E8C37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JSON</a:t>
            </a:r>
            <a:r>
              <a:rPr lang="ko-KR" altLang="en-US" dirty="0"/>
              <a:t> 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58BA6-05DC-4632-B8A4-48BFA8D1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4" y="1196752"/>
            <a:ext cx="8425271" cy="52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532FFC-4F13-4B1F-9935-8CFD3595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1FD8C8-DA9D-4F18-A0CF-F8376B19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5612572-8077-4520-B7F8-3A3C3074547C}"/>
              </a:ext>
            </a:extLst>
          </p:cNvPr>
          <p:cNvSpPr txBox="1">
            <a:spLocks/>
          </p:cNvSpPr>
          <p:nvPr/>
        </p:nvSpPr>
        <p:spPr>
          <a:xfrm>
            <a:off x="428596" y="142852"/>
            <a:ext cx="8229600" cy="72547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주소 기반 지도 그리기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964E776-FA41-4747-A371-A61CBC8CB6BE}"/>
              </a:ext>
            </a:extLst>
          </p:cNvPr>
          <p:cNvSpPr txBox="1">
            <a:spLocks/>
          </p:cNvSpPr>
          <p:nvPr/>
        </p:nvSpPr>
        <p:spPr>
          <a:xfrm>
            <a:off x="142844" y="1142984"/>
            <a:ext cx="8786874" cy="5357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85000"/>
              <a:buFont typeface="Symbol" pitchFamily="18" charset="2"/>
              <a:buChar char="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SzPct val="8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카카오맵을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https://developers.kakao.com/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4CFBF-503F-4012-A6A4-CA3D6EE2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61521"/>
            <a:ext cx="4810125" cy="43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B431EB-6E29-4028-8AC6-E421AFDE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5C13E9-6199-470B-BB2E-10AAB456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E2DF7-261F-4550-B07F-1D8CFDC8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40871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0B9C6A-05D1-48D5-8A10-98254423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5F01-E880-4938-9F38-97C5DEE7C47D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77CBC4-ABC4-42BD-BE95-02ACF0DE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BB060E-B344-4C24-9002-4E37FED4AAB1}"/>
              </a:ext>
            </a:extLst>
          </p:cNvPr>
          <p:cNvSpPr/>
          <p:nvPr/>
        </p:nvSpPr>
        <p:spPr>
          <a:xfrm>
            <a:off x="748251" y="13407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requests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folium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2EC2E9-8B09-460F-9B1F-8CEF5774A4AB}"/>
              </a:ext>
            </a:extLst>
          </p:cNvPr>
          <p:cNvSpPr/>
          <p:nvPr/>
        </p:nvSpPr>
        <p:spPr>
          <a:xfrm>
            <a:off x="748251" y="2564904"/>
            <a:ext cx="80603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searching</a:t>
            </a:r>
            <a:r>
              <a:rPr lang="ko-KR" altLang="en-US" dirty="0"/>
              <a:t> = '</a:t>
            </a:r>
            <a:r>
              <a:rPr lang="ko-KR" altLang="en-US" dirty="0" err="1"/>
              <a:t>거진항</a:t>
            </a:r>
            <a:r>
              <a:rPr lang="ko-KR" altLang="en-US" dirty="0"/>
              <a:t>'</a:t>
            </a:r>
          </a:p>
          <a:p>
            <a:r>
              <a:rPr lang="ko-KR" altLang="en-US" dirty="0" err="1"/>
              <a:t>url</a:t>
            </a:r>
            <a:r>
              <a:rPr lang="ko-KR" altLang="en-US" dirty="0"/>
              <a:t> = 'https://dapi.kakao.com/v2/local/search/keyword.json?query={}'.format(searching)</a:t>
            </a:r>
          </a:p>
          <a:p>
            <a:r>
              <a:rPr lang="ko-KR" altLang="en-US" dirty="0" err="1"/>
              <a:t>headers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Authorization</a:t>
            </a:r>
            <a:r>
              <a:rPr lang="ko-KR" altLang="en-US" dirty="0"/>
              <a:t>": "</a:t>
            </a:r>
            <a:r>
              <a:rPr lang="ko-KR" altLang="en-US" dirty="0" err="1"/>
              <a:t>KakaoAK</a:t>
            </a:r>
            <a:r>
              <a:rPr lang="ko-KR" altLang="en-US" dirty="0"/>
              <a:t> 90d17afd1f58d1c66d60678f2b1c7f21"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 err="1"/>
              <a:t>places</a:t>
            </a:r>
            <a:r>
              <a:rPr lang="ko-KR" altLang="en-US" dirty="0"/>
              <a:t> = </a:t>
            </a:r>
            <a:r>
              <a:rPr lang="ko-KR" altLang="en-US" dirty="0" err="1"/>
              <a:t>requests.get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, </a:t>
            </a:r>
            <a:r>
              <a:rPr lang="ko-KR" altLang="en-US" dirty="0" err="1"/>
              <a:t>headers</a:t>
            </a:r>
            <a:r>
              <a:rPr lang="ko-KR" altLang="en-US" dirty="0"/>
              <a:t> = </a:t>
            </a:r>
            <a:r>
              <a:rPr lang="ko-KR" altLang="en-US" dirty="0" err="1"/>
              <a:t>headers</a:t>
            </a:r>
            <a:r>
              <a:rPr lang="ko-KR" altLang="en-US" dirty="0"/>
              <a:t>).</a:t>
            </a:r>
            <a:r>
              <a:rPr lang="ko-KR" altLang="en-US" dirty="0" err="1"/>
              <a:t>json</a:t>
            </a:r>
            <a:r>
              <a:rPr lang="ko-KR" altLang="en-US" dirty="0"/>
              <a:t>()['</a:t>
            </a:r>
            <a:r>
              <a:rPr lang="ko-KR" altLang="en-US" dirty="0" err="1"/>
              <a:t>documents</a:t>
            </a:r>
            <a:r>
              <a:rPr lang="ko-KR" altLang="en-US" dirty="0"/>
              <a:t>']</a:t>
            </a:r>
          </a:p>
          <a:p>
            <a:r>
              <a:rPr lang="ko-KR" altLang="en-US" dirty="0" err="1"/>
              <a:t>result</a:t>
            </a:r>
            <a:r>
              <a:rPr lang="ko-KR" altLang="en-US" dirty="0"/>
              <a:t> = </a:t>
            </a:r>
            <a:r>
              <a:rPr lang="ko-KR" altLang="en-US" dirty="0" err="1"/>
              <a:t>json.loads</a:t>
            </a:r>
            <a:r>
              <a:rPr lang="ko-KR" altLang="en-US" dirty="0"/>
              <a:t>(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requests.get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, </a:t>
            </a:r>
            <a:r>
              <a:rPr lang="ko-KR" altLang="en-US" dirty="0" err="1"/>
              <a:t>headers</a:t>
            </a:r>
            <a:r>
              <a:rPr lang="ko-KR" altLang="en-US" dirty="0"/>
              <a:t>=</a:t>
            </a:r>
            <a:r>
              <a:rPr lang="ko-KR" altLang="en-US" dirty="0" err="1"/>
              <a:t>headers</a:t>
            </a:r>
            <a:r>
              <a:rPr lang="ko-KR" altLang="en-US" dirty="0"/>
              <a:t>).</a:t>
            </a:r>
            <a:r>
              <a:rPr lang="ko-KR" altLang="en-US" dirty="0" err="1"/>
              <a:t>text</a:t>
            </a:r>
            <a:r>
              <a:rPr lang="ko-KR" altLang="en-US" dirty="0"/>
              <a:t>))</a:t>
            </a:r>
          </a:p>
          <a:p>
            <a:r>
              <a:rPr lang="ko-KR" altLang="en-US" dirty="0" err="1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517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617BD-17A0-427F-B8DF-C6C13AD5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768F-47A0-4BA0-BB18-9E8193E1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BC2ACD-DB3D-41DA-B481-B2144A74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FDBFFF-1E03-4203-B286-BFF51BE4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0" y="1196752"/>
            <a:ext cx="74580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77EEE-F35A-46BB-BFC7-E077D13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D1A21-E79E-4ACA-9FC8-5318532E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DED5F-858F-4B8C-9323-0D0BFD5E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2A0A0-0C1A-4B45-8259-B42BD797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15" y="1340768"/>
            <a:ext cx="549592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0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A84D-9FAA-44F9-94FF-BA4E8944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0445E-A0ED-4E17-AFE0-31695BE4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4576A0-F87F-4FC7-86D8-DF58E1FB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B9087A-1BAE-46E1-8B1C-65987670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5" y="1091943"/>
            <a:ext cx="8786874" cy="1990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79694B-1608-40E6-AC3A-8E40C43B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37" y="3149038"/>
            <a:ext cx="6477000" cy="34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1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A84D-9FAA-44F9-94FF-BA4E8944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0445E-A0ED-4E17-AFE0-31695BE4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4576A0-F87F-4FC7-86D8-DF58E1FB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FE97D-F453-4ACF-8ADF-FBA71F9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02" y="1268760"/>
            <a:ext cx="6560196" cy="53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2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855B-6781-49B9-A855-E6E213B8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4A0D7-3B3A-42ED-BF6B-2C55A1D9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8E936F-F2E3-4CA0-83F0-BE59BBDB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AD5D99-C6E2-4A83-80BD-D6905D65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3" y="1222054"/>
            <a:ext cx="7475165" cy="50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2D7F-53EB-484F-AE00-91F5C27E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2E41F-5C18-469C-8E8C-D1E7C173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u="sng" dirty="0">
                <a:hlinkClick r:id="rId2"/>
              </a:rPr>
              <a:t>사이트</a:t>
            </a:r>
            <a:endParaRPr lang="en-US" altLang="ko-KR" u="sng" dirty="0">
              <a:hlinkClick r:id="rId2"/>
            </a:endParaRPr>
          </a:p>
          <a:p>
            <a:pPr lvl="1"/>
            <a:r>
              <a:rPr lang="en-US" altLang="ko-KR" u="sng" dirty="0">
                <a:hlinkClick r:id="rId3"/>
              </a:rPr>
              <a:t>https://python-visualization.github.io/folium/</a:t>
            </a:r>
            <a:endParaRPr lang="en-US" altLang="ko-KR" u="sng" dirty="0"/>
          </a:p>
          <a:p>
            <a:pPr lvl="1"/>
            <a:endParaRPr lang="en-US" altLang="ko-KR" u="sng" dirty="0"/>
          </a:p>
          <a:p>
            <a:r>
              <a:rPr lang="ko-KR" altLang="en-US" u="sng" dirty="0"/>
              <a:t>설치</a:t>
            </a:r>
            <a:endParaRPr lang="en-US" altLang="ko-KR" u="sng" dirty="0"/>
          </a:p>
          <a:p>
            <a:pPr lvl="1"/>
            <a:r>
              <a:rPr lang="en-US" altLang="ko-KR" u="sng" dirty="0"/>
              <a:t>Pip install folium</a:t>
            </a:r>
          </a:p>
          <a:p>
            <a:r>
              <a:rPr lang="ko-KR" altLang="en-US" u="sng" dirty="0"/>
              <a:t>특징</a:t>
            </a:r>
            <a:endParaRPr lang="en-US" altLang="ko-KR" u="sng" dirty="0"/>
          </a:p>
          <a:p>
            <a:pPr lvl="1"/>
            <a:r>
              <a:rPr lang="ko-KR" altLang="en-US" u="sng" dirty="0"/>
              <a:t>지도 시각화 라이브러리</a:t>
            </a:r>
            <a:endParaRPr lang="en-US" altLang="ko-KR" u="sng" dirty="0"/>
          </a:p>
          <a:p>
            <a:pPr lvl="1"/>
            <a:r>
              <a:rPr lang="en-US" altLang="ko-KR" u="sng" dirty="0"/>
              <a:t>Pandas </a:t>
            </a:r>
            <a:r>
              <a:rPr lang="ko-KR" altLang="en-US" u="sng" dirty="0"/>
              <a:t>와 연동이 쉬움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697B2-2C42-4B88-A6D0-7D2671F4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14E083-6E90-4E09-BDCB-C95226D0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71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05767-ED83-43E6-AB73-9C5B3DA0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DD219-006D-4C28-918C-06E735D3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E2BB8-FEB6-48CC-AF67-9D503194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927C34-80E7-4DC8-AB24-ED7A4136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548558-E636-463E-BCBA-3ABFAB6E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42984"/>
            <a:ext cx="8858312" cy="5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1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FCF98-BAC8-4BAE-B384-C7AE693A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A78A6-DD65-4E0C-9992-D6F8A94B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476FF-7202-4E10-B98E-A0B97284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A53E7B-0025-4B7C-93B1-D584D963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C2F088-2B65-42A6-A210-FA85D79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7" y="980728"/>
            <a:ext cx="6932645" cy="5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2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7784" y="3356992"/>
            <a:ext cx="3792602" cy="5760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28A4-919D-4AD1-9A91-E1A404D935F5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38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(location=[37.566647, 126.978426])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A4BFF-E458-48A2-BC4A-A3666BAA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615482"/>
            <a:ext cx="3264223" cy="19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0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(location=[37.566647, 126.978426], </a:t>
            </a:r>
            <a:r>
              <a:rPr lang="en-US" altLang="ko-KR" dirty="0" err="1">
                <a:solidFill>
                  <a:srgbClr val="FF0000"/>
                </a:solidFill>
              </a:rPr>
              <a:t>zoom_start</a:t>
            </a:r>
            <a:r>
              <a:rPr lang="en-US" altLang="ko-KR" dirty="0">
                <a:solidFill>
                  <a:srgbClr val="FF0000"/>
                </a:solidFill>
              </a:rPr>
              <a:t>=17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26CAFD-3D1F-458D-A7C2-F28CA596CF95}"/>
              </a:ext>
            </a:extLst>
          </p:cNvPr>
          <p:cNvSpPr/>
          <p:nvPr/>
        </p:nvSpPr>
        <p:spPr>
          <a:xfrm>
            <a:off x="3707904" y="4293096"/>
            <a:ext cx="256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takes an integer (0-18)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646B50-C21B-4774-88E8-F03A2CE69574}"/>
              </a:ext>
            </a:extLst>
          </p:cNvPr>
          <p:cNvCxnSpPr/>
          <p:nvPr/>
        </p:nvCxnSpPr>
        <p:spPr>
          <a:xfrm flipH="1" flipV="1">
            <a:off x="3995936" y="3573016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5D9CF3-F619-4A1F-AEF6-2C3B2480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9" y="4861492"/>
            <a:ext cx="2826842" cy="17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5FE8F-AE74-4CF2-97C0-C8BABF31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9F158-1EB3-4C58-937C-724BDEA6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41AE2-0B2E-49BC-B832-C74BF9F7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E971C-9516-4FDD-983A-B4831845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2FC0A-4794-4BA6-9F68-192D6A11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071546"/>
            <a:ext cx="8786874" cy="55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8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(location=[37.566647, 126.978426], </a:t>
            </a:r>
            <a:r>
              <a:rPr lang="en-US" altLang="ko-KR" dirty="0" err="1">
                <a:solidFill>
                  <a:srgbClr val="FF0000"/>
                </a:solidFill>
              </a:rPr>
              <a:t>zoom_start</a:t>
            </a:r>
            <a:r>
              <a:rPr lang="en-US" altLang="ko-KR" dirty="0">
                <a:solidFill>
                  <a:srgbClr val="FF0000"/>
                </a:solidFill>
              </a:rPr>
              <a:t>=17, tiles = ‘Stamen Terrain’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646B50-C21B-4774-88E8-F03A2CE69574}"/>
              </a:ext>
            </a:extLst>
          </p:cNvPr>
          <p:cNvCxnSpPr>
            <a:cxnSpLocks/>
          </p:cNvCxnSpPr>
          <p:nvPr/>
        </p:nvCxnSpPr>
        <p:spPr>
          <a:xfrm flipV="1">
            <a:off x="6372200" y="3573016"/>
            <a:ext cx="648072" cy="179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8DAE48-188A-4CF8-939A-CB4A6F08E266}"/>
              </a:ext>
            </a:extLst>
          </p:cNvPr>
          <p:cNvSpPr txBox="1"/>
          <p:nvPr/>
        </p:nvSpPr>
        <p:spPr>
          <a:xfrm>
            <a:off x="1559516" y="5353349"/>
            <a:ext cx="74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tiles: Stamen Terrain, Stamen Toner, </a:t>
            </a:r>
            <a:r>
              <a:rPr lang="en-US" dirty="0" err="1"/>
              <a:t>CartoDB</a:t>
            </a:r>
            <a:r>
              <a:rPr lang="en-US" dirty="0"/>
              <a:t> </a:t>
            </a:r>
            <a:r>
              <a:rPr lang="en-US" dirty="0" err="1"/>
              <a:t>dark_matter</a:t>
            </a:r>
            <a:r>
              <a:rPr lang="en-US" dirty="0"/>
              <a:t> (title slide)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C5B86F-4405-4C94-9D13-DB701463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37" y="655360"/>
            <a:ext cx="3880721" cy="21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5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마커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(location=[37.566647, 126.978426], </a:t>
            </a:r>
            <a:r>
              <a:rPr lang="en-US" altLang="ko-KR" dirty="0" err="1"/>
              <a:t>zoom_start</a:t>
            </a:r>
            <a:r>
              <a:rPr lang="en-US" altLang="ko-KR" dirty="0"/>
              <a:t>=17)</a:t>
            </a:r>
          </a:p>
          <a:p>
            <a:pPr marL="0" indent="0">
              <a:buNone/>
            </a:pPr>
            <a:r>
              <a:rPr lang="ko-KR" altLang="ko-KR" dirty="0" err="1"/>
              <a:t>marker</a:t>
            </a:r>
            <a:r>
              <a:rPr lang="ko-KR" altLang="ko-KR" dirty="0"/>
              <a:t> = </a:t>
            </a:r>
            <a:r>
              <a:rPr lang="ko-KR" altLang="ko-KR" dirty="0" err="1"/>
              <a:t>folium.Marker</a:t>
            </a:r>
            <a:r>
              <a:rPr lang="ko-KR" altLang="ko-KR" dirty="0"/>
              <a:t>([37.566647,126.978426])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ko-KR" dirty="0" err="1"/>
              <a:t>marker.add_to</a:t>
            </a:r>
            <a:r>
              <a:rPr lang="ko-KR" altLang="ko-KR" dirty="0"/>
              <a:t>(</a:t>
            </a:r>
            <a:r>
              <a:rPr lang="ko-KR" altLang="ko-KR" dirty="0" err="1"/>
              <a:t>map_osm</a:t>
            </a:r>
            <a:r>
              <a:rPr lang="ko-KR" altLang="ko-KR" dirty="0"/>
              <a:t>) </a:t>
            </a:r>
          </a:p>
          <a:p>
            <a:pPr marL="0" indent="0">
              <a:buNone/>
            </a:pPr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F2058-6C21-4634-9136-D081F02A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78" y="4293096"/>
            <a:ext cx="2006923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1873-C6DD-4A2E-9C17-B4121F1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마커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4882-AB77-4D7F-B17C-ECEBE5F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import folium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map_osm</a:t>
            </a:r>
            <a:r>
              <a:rPr lang="en-US" altLang="ko-KR" dirty="0"/>
              <a:t> = </a:t>
            </a:r>
            <a:r>
              <a:rPr lang="en-US" altLang="ko-KR" dirty="0" err="1"/>
              <a:t>folium.Map</a:t>
            </a:r>
            <a:r>
              <a:rPr lang="en-US" altLang="ko-KR" dirty="0"/>
              <a:t>(location=[37.566647, 126.978426], </a:t>
            </a:r>
            <a:r>
              <a:rPr lang="en-US" altLang="ko-KR" dirty="0" err="1"/>
              <a:t>zoom_start</a:t>
            </a:r>
            <a:r>
              <a:rPr lang="en-US" altLang="ko-KR" dirty="0"/>
              <a:t>=17)</a:t>
            </a:r>
          </a:p>
          <a:p>
            <a:pPr marL="0" indent="0">
              <a:buNone/>
            </a:pPr>
            <a:r>
              <a:rPr lang="ko-KR" altLang="ko-KR" dirty="0" err="1"/>
              <a:t>marker</a:t>
            </a:r>
            <a:r>
              <a:rPr lang="ko-KR" altLang="ko-KR" dirty="0"/>
              <a:t> = </a:t>
            </a:r>
            <a:r>
              <a:rPr lang="ko-KR" altLang="ko-KR" dirty="0" err="1"/>
              <a:t>folium.Marker</a:t>
            </a:r>
            <a:r>
              <a:rPr lang="ko-KR" altLang="ko-KR" dirty="0"/>
              <a:t>([37.566647,126.978426], </a:t>
            </a:r>
            <a:r>
              <a:rPr lang="ko-KR" altLang="ko-KR" dirty="0" err="1">
                <a:solidFill>
                  <a:srgbClr val="FF0000"/>
                </a:solidFill>
              </a:rPr>
              <a:t>popup</a:t>
            </a:r>
            <a:r>
              <a:rPr lang="ko-KR" altLang="ko-KR" dirty="0">
                <a:solidFill>
                  <a:srgbClr val="FF0000"/>
                </a:solidFill>
              </a:rPr>
              <a:t>='서울특별시청', </a:t>
            </a:r>
            <a:r>
              <a:rPr lang="ko-KR" altLang="ko-KR" dirty="0" err="1">
                <a:solidFill>
                  <a:srgbClr val="FF0000"/>
                </a:solidFill>
              </a:rPr>
              <a:t>icon</a:t>
            </a:r>
            <a:r>
              <a:rPr lang="ko-KR" altLang="ko-KR" dirty="0">
                <a:solidFill>
                  <a:srgbClr val="FF0000"/>
                </a:solidFill>
              </a:rPr>
              <a:t>=</a:t>
            </a:r>
            <a:r>
              <a:rPr lang="ko-KR" altLang="ko-KR" dirty="0" err="1">
                <a:solidFill>
                  <a:srgbClr val="FF0000"/>
                </a:solidFill>
              </a:rPr>
              <a:t>folium.Icon</a:t>
            </a:r>
            <a:r>
              <a:rPr lang="ko-KR" altLang="ko-KR" dirty="0">
                <a:solidFill>
                  <a:srgbClr val="FF0000"/>
                </a:solidFill>
              </a:rPr>
              <a:t>(</a:t>
            </a:r>
            <a:r>
              <a:rPr lang="ko-KR" altLang="ko-KR" dirty="0" err="1">
                <a:solidFill>
                  <a:srgbClr val="FF0000"/>
                </a:solidFill>
              </a:rPr>
              <a:t>color</a:t>
            </a:r>
            <a:r>
              <a:rPr lang="ko-KR" altLang="ko-KR" dirty="0">
                <a:solidFill>
                  <a:srgbClr val="FF0000"/>
                </a:solidFill>
              </a:rPr>
              <a:t>='</a:t>
            </a:r>
            <a:r>
              <a:rPr lang="ko-KR" altLang="ko-KR" dirty="0" err="1">
                <a:solidFill>
                  <a:srgbClr val="FF0000"/>
                </a:solidFill>
              </a:rPr>
              <a:t>red</a:t>
            </a:r>
            <a:r>
              <a:rPr lang="ko-KR" altLang="en-US" dirty="0">
                <a:solidFill>
                  <a:srgbClr val="FF0000"/>
                </a:solidFill>
              </a:rPr>
              <a:t>’</a:t>
            </a:r>
            <a:r>
              <a:rPr lang="ko-KR" altLang="ko-KR" dirty="0">
                <a:solidFill>
                  <a:srgbClr val="FF0000"/>
                </a:solidFill>
              </a:rPr>
              <a:t>)</a:t>
            </a:r>
            <a:r>
              <a:rPr lang="ko-KR" altLang="ko-KR" dirty="0"/>
              <a:t>)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ko-KR" dirty="0" err="1"/>
              <a:t>marker.add_to</a:t>
            </a:r>
            <a:r>
              <a:rPr lang="ko-KR" altLang="ko-KR" dirty="0"/>
              <a:t>(</a:t>
            </a:r>
            <a:r>
              <a:rPr lang="ko-KR" altLang="ko-KR" dirty="0" err="1"/>
              <a:t>map_osm</a:t>
            </a:r>
            <a:r>
              <a:rPr lang="ko-KR" altLang="ko-KR" dirty="0"/>
              <a:t>) </a:t>
            </a:r>
          </a:p>
          <a:p>
            <a:pPr marL="0" indent="0">
              <a:buNone/>
            </a:pPr>
            <a:r>
              <a:rPr lang="en-US" altLang="ko-KR" dirty="0" err="1"/>
              <a:t>map_osm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78DF-53C3-4AA6-9A09-4DF11B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2020-11-10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209C0-8CDC-4DCD-A9CC-DA7B03A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94D63F-8FFB-4395-854D-658170308F85}"/>
              </a:ext>
            </a:extLst>
          </p:cNvPr>
          <p:cNvCxnSpPr/>
          <p:nvPr/>
        </p:nvCxnSpPr>
        <p:spPr>
          <a:xfrm flipH="1" flipV="1">
            <a:off x="3419872" y="4509120"/>
            <a:ext cx="172819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3024FE-F13A-45A1-85D1-10640029D52B}"/>
              </a:ext>
            </a:extLst>
          </p:cNvPr>
          <p:cNvSpPr txBox="1"/>
          <p:nvPr/>
        </p:nvSpPr>
        <p:spPr>
          <a:xfrm>
            <a:off x="5508104" y="571501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마커를 클릭하면 나타남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84A018-86AD-43F1-8E2A-A19FDFBB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56" y="1071546"/>
            <a:ext cx="21336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81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1293</Words>
  <Application>Microsoft Office PowerPoint</Application>
  <PresentationFormat>화면 슬라이드 쇼(4:3)</PresentationFormat>
  <Paragraphs>196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Menlo</vt:lpstr>
      <vt:lpstr>맑은 고딕</vt:lpstr>
      <vt:lpstr>신명 신신명조</vt:lpstr>
      <vt:lpstr>Arial</vt:lpstr>
      <vt:lpstr>Symbol</vt:lpstr>
      <vt:lpstr>Office 테마</vt:lpstr>
      <vt:lpstr>데이터 기사화 고급 Folium&amp;Yellowbrick소개</vt:lpstr>
      <vt:lpstr>데이터 시각화 고급 도구</vt:lpstr>
      <vt:lpstr>Folium</vt:lpstr>
      <vt:lpstr>지도 생성하기</vt:lpstr>
      <vt:lpstr>지도 생성하기</vt:lpstr>
      <vt:lpstr>PowerPoint 프레젠테이션</vt:lpstr>
      <vt:lpstr>지도 생성하기</vt:lpstr>
      <vt:lpstr>마커 추가하기</vt:lpstr>
      <vt:lpstr>마커 추가하기</vt:lpstr>
      <vt:lpstr>Circle 마커 추가하기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기계학습 및 딥러닝 처리를 위한 PANDAS 소개</dc:title>
  <dc:creator>Yoo KWAN-HEE</dc:creator>
  <cp:lastModifiedBy>Yoo KWAN-HEE</cp:lastModifiedBy>
  <cp:revision>56</cp:revision>
  <dcterms:created xsi:type="dcterms:W3CDTF">2020-10-05T14:24:08Z</dcterms:created>
  <dcterms:modified xsi:type="dcterms:W3CDTF">2020-11-10T12:26:30Z</dcterms:modified>
</cp:coreProperties>
</file>